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8486775" cy="12001500"/>
  <p:notesSz cx="12001500" cy="84867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1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FD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485714" cy="12000000"/>
            <a:chOff x="0" y="0"/>
            <a:chExt cx="8485714" cy="120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85714" cy="120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40038" y="10134769"/>
            <a:ext cx="1432516" cy="1844002"/>
            <a:chOff x="440038" y="10134769"/>
            <a:chExt cx="1432516" cy="18440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0">
              <a:off x="-237261" y="9251727"/>
              <a:ext cx="2865032" cy="3688005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00000">
              <a:off x="440038" y="10134769"/>
              <a:ext cx="1432516" cy="18440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0862" y="11052950"/>
            <a:ext cx="343431" cy="948339"/>
            <a:chOff x="1700862" y="11052950"/>
            <a:chExt cx="343431" cy="94833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38486" y="10588120"/>
              <a:ext cx="686863" cy="1896679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6200000">
              <a:off x="1700862" y="11052950"/>
              <a:ext cx="343431" cy="94833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999654" y="10385663"/>
            <a:ext cx="1043148" cy="1219458"/>
            <a:chOff x="6999654" y="10385663"/>
            <a:chExt cx="1043148" cy="1219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380000">
              <a:off x="6506450" y="9804304"/>
              <a:ext cx="2086297" cy="2438916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380000">
              <a:off x="6999654" y="10385663"/>
              <a:ext cx="1043148" cy="1219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1521" y="10601246"/>
            <a:ext cx="796118" cy="325297"/>
            <a:chOff x="7791521" y="10601246"/>
            <a:chExt cx="796118" cy="32529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900000">
              <a:off x="7402309" y="10447444"/>
              <a:ext cx="1592235" cy="650594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900000">
              <a:off x="7791521" y="10601246"/>
              <a:ext cx="796118" cy="3252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776261" y="819578"/>
            <a:ext cx="7077208" cy="10188545"/>
            <a:chOff x="776261" y="819578"/>
            <a:chExt cx="7077208" cy="1018854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2762343" y="-4274695"/>
              <a:ext cx="14154416" cy="2037709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261" y="819578"/>
              <a:ext cx="7077208" cy="101885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629501" y="5314136"/>
            <a:ext cx="447936" cy="1260008"/>
            <a:chOff x="7629501" y="5314136"/>
            <a:chExt cx="447936" cy="1260008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-3660000">
              <a:off x="7417715" y="4696314"/>
              <a:ext cx="895872" cy="2520017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3660000">
              <a:off x="7629501" y="5314136"/>
              <a:ext cx="447936" cy="126000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6667714" y="366920"/>
            <a:ext cx="3145899" cy="2688223"/>
            <a:chOff x="6667714" y="366920"/>
            <a:chExt cx="3145899" cy="268822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3120000">
              <a:off x="5167875" y="-904082"/>
              <a:ext cx="6291798" cy="5376446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3120000">
              <a:off x="6667714" y="366920"/>
              <a:ext cx="3145899" cy="268822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-377066" y="7535112"/>
            <a:ext cx="1025866" cy="325257"/>
            <a:chOff x="-377066" y="7535112"/>
            <a:chExt cx="1025866" cy="32525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9480000">
              <a:off x="-377066" y="7535112"/>
              <a:ext cx="1025866" cy="3252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039671" y="6663064"/>
            <a:ext cx="1032060" cy="349576"/>
            <a:chOff x="1039671" y="6663064"/>
            <a:chExt cx="1032060" cy="3495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516844" y="6663064"/>
            <a:ext cx="1032060" cy="349576"/>
            <a:chOff x="4516844" y="6663064"/>
            <a:chExt cx="1032060" cy="34957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6844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39671" y="8074293"/>
            <a:ext cx="1032060" cy="349576"/>
            <a:chOff x="1039671" y="8074293"/>
            <a:chExt cx="1032060" cy="34957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8074293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516844" y="8074293"/>
            <a:ext cx="1679682" cy="349576"/>
            <a:chOff x="4516844" y="8074293"/>
            <a:chExt cx="1679682" cy="34957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6844" y="8074293"/>
              <a:ext cx="1679682" cy="34957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-95644" y="2745791"/>
            <a:ext cx="9140246" cy="269812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600" kern="0" spc="-1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다문화 초기정착 프로그램</a:t>
            </a:r>
          </a:p>
          <a:p>
            <a:pPr algn="ctr"/>
            <a:r>
              <a:rPr lang="en-US" sz="7200" kern="0" spc="-2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멘토양성교육</a:t>
            </a:r>
            <a:endParaRPr lang="en-US" dirty="0"/>
          </a:p>
        </p:txBody>
      </p:sp>
      <p:grpSp>
        <p:nvGrpSpPr>
          <p:cNvPr id="1014" name="그룹 1014"/>
          <p:cNvGrpSpPr/>
          <p:nvPr/>
        </p:nvGrpSpPr>
        <p:grpSpPr>
          <a:xfrm>
            <a:off x="2271234" y="2259299"/>
            <a:ext cx="4082054" cy="976662"/>
            <a:chOff x="2271234" y="2259299"/>
            <a:chExt cx="4082054" cy="976662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2271234" y="2786930"/>
              <a:ext cx="73128" cy="449032"/>
              <a:chOff x="2271234" y="2786930"/>
              <a:chExt cx="73128" cy="449032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71234" y="2786930"/>
                <a:ext cx="73128" cy="44903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248659" y="2259299"/>
              <a:ext cx="73128" cy="537154"/>
              <a:chOff x="3248659" y="2259299"/>
              <a:chExt cx="73128" cy="537154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248659" y="2259299"/>
                <a:ext cx="73128" cy="537154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6225319" y="2683233"/>
              <a:ext cx="73128" cy="197248"/>
              <a:chOff x="6225319" y="2683233"/>
              <a:chExt cx="73128" cy="197248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400000">
                <a:off x="6225319" y="2683233"/>
                <a:ext cx="73128" cy="197248"/>
              </a:xfrm>
              <a:prstGeom prst="rect">
                <a:avLst/>
              </a:prstGeom>
            </p:spPr>
          </p:pic>
        </p:grpSp>
      </p:grpSp>
      <p:sp>
        <p:nvSpPr>
          <p:cNvPr id="60" name="Object 60"/>
          <p:cNvSpPr txBox="1"/>
          <p:nvPr/>
        </p:nvSpPr>
        <p:spPr>
          <a:xfrm>
            <a:off x="836464" y="6729686"/>
            <a:ext cx="1438475" cy="386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일시</a:t>
            </a:r>
            <a:endParaRPr lang="en-US" dirty="0"/>
          </a:p>
        </p:txBody>
      </p:sp>
      <p:sp>
        <p:nvSpPr>
          <p:cNvPr id="61" name="Object 61"/>
          <p:cNvSpPr txBox="1"/>
          <p:nvPr/>
        </p:nvSpPr>
        <p:spPr>
          <a:xfrm>
            <a:off x="4313635" y="6729695"/>
            <a:ext cx="1438475" cy="386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장소</a:t>
            </a:r>
            <a:endParaRPr lang="en-US" dirty="0"/>
          </a:p>
        </p:txBody>
      </p:sp>
      <p:sp>
        <p:nvSpPr>
          <p:cNvPr id="62" name="Object 62"/>
          <p:cNvSpPr txBox="1"/>
          <p:nvPr/>
        </p:nvSpPr>
        <p:spPr>
          <a:xfrm>
            <a:off x="836454" y="8140905"/>
            <a:ext cx="1438475" cy="386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대상</a:t>
            </a:r>
            <a:endParaRPr lang="en-US" dirty="0"/>
          </a:p>
        </p:txBody>
      </p:sp>
      <p:sp>
        <p:nvSpPr>
          <p:cNvPr id="63" name="Object 63"/>
          <p:cNvSpPr txBox="1"/>
          <p:nvPr/>
        </p:nvSpPr>
        <p:spPr>
          <a:xfrm>
            <a:off x="4334499" y="8140933"/>
            <a:ext cx="2044380" cy="386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내용</a:t>
            </a:r>
            <a:endParaRPr lang="en-US" dirty="0"/>
          </a:p>
        </p:txBody>
      </p:sp>
      <p:sp>
        <p:nvSpPr>
          <p:cNvPr id="64" name="Object 64"/>
          <p:cNvSpPr txBox="1"/>
          <p:nvPr/>
        </p:nvSpPr>
        <p:spPr>
          <a:xfrm>
            <a:off x="1316566" y="2011911"/>
            <a:ext cx="5629620" cy="110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100" kern="0" spc="-100" dirty="0">
                <a:solidFill>
                  <a:srgbClr val="979387"/>
                </a:solidFill>
                <a:latin typeface="210 YeonggotOTF Regular" pitchFamily="34" charset="0"/>
                <a:cs typeface="210 YeonggotOTF Regular" pitchFamily="34" charset="0"/>
              </a:rPr>
              <a:t>2023년</a:t>
            </a:r>
            <a:endParaRPr lang="en-US" dirty="0"/>
          </a:p>
        </p:txBody>
      </p:sp>
      <p:sp>
        <p:nvSpPr>
          <p:cNvPr id="65" name="Object 65"/>
          <p:cNvSpPr txBox="1"/>
          <p:nvPr/>
        </p:nvSpPr>
        <p:spPr>
          <a:xfrm>
            <a:off x="4513610" y="7132648"/>
            <a:ext cx="4583855" cy="527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센터 6층 정보화교육실</a:t>
            </a:r>
            <a:endParaRPr lang="en-US" dirty="0"/>
          </a:p>
        </p:txBody>
      </p:sp>
      <p:sp>
        <p:nvSpPr>
          <p:cNvPr id="66" name="Object 66"/>
          <p:cNvSpPr txBox="1"/>
          <p:nvPr/>
        </p:nvSpPr>
        <p:spPr>
          <a:xfrm>
            <a:off x="4503886" y="8578848"/>
            <a:ext cx="4526013" cy="16593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입국 초기 결혼 이민여성에게 정서적 지지와 돌봄, 자녀 양육방법, 모델링 제공</a:t>
            </a:r>
            <a:endParaRPr lang="en-US" dirty="0"/>
          </a:p>
        </p:txBody>
      </p:sp>
      <p:sp>
        <p:nvSpPr>
          <p:cNvPr id="67" name="Object 67"/>
          <p:cNvSpPr txBox="1"/>
          <p:nvPr/>
        </p:nvSpPr>
        <p:spPr>
          <a:xfrm>
            <a:off x="1056686" y="7133533"/>
            <a:ext cx="5000791" cy="10936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2023. 2 . 20 (월) ~ 2 . 27 (월)</a:t>
            </a:r>
          </a:p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14:00~16:00 총5회</a:t>
            </a:r>
            <a:endParaRPr lang="en-US" dirty="0"/>
          </a:p>
        </p:txBody>
      </p:sp>
      <p:sp>
        <p:nvSpPr>
          <p:cNvPr id="68" name="Object 68"/>
          <p:cNvSpPr txBox="1"/>
          <p:nvPr/>
        </p:nvSpPr>
        <p:spPr>
          <a:xfrm>
            <a:off x="1056686" y="8578848"/>
            <a:ext cx="500079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결혼이민자 </a:t>
            </a:r>
            <a:r>
              <a:rPr lang="en-US" sz="2000" b="1" kern="0" spc="-100" dirty="0" err="1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멘토</a:t>
            </a:r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4명</a:t>
            </a:r>
            <a:endParaRPr lang="en-US" dirty="0"/>
          </a:p>
        </p:txBody>
      </p:sp>
      <p:sp>
        <p:nvSpPr>
          <p:cNvPr id="69" name="Object 69"/>
          <p:cNvSpPr txBox="1"/>
          <p:nvPr/>
        </p:nvSpPr>
        <p:spPr>
          <a:xfrm>
            <a:off x="-628092" y="10202286"/>
            <a:ext cx="9471020" cy="4809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8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신청 및 문의사항 :가족교육팀 신다감 (033)251-8014</a:t>
            </a:r>
            <a:endParaRPr lang="en-US" dirty="0"/>
          </a:p>
        </p:txBody>
      </p:sp>
      <p:grpSp>
        <p:nvGrpSpPr>
          <p:cNvPr id="1018" name="그룹 1018"/>
          <p:cNvGrpSpPr/>
          <p:nvPr/>
        </p:nvGrpSpPr>
        <p:grpSpPr>
          <a:xfrm>
            <a:off x="687451" y="6000000"/>
            <a:ext cx="7145296" cy="194951"/>
            <a:chOff x="687451" y="6000000"/>
            <a:chExt cx="7145296" cy="194951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451" y="6000000"/>
              <a:ext cx="7145296" cy="19495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700054" y="9663661"/>
            <a:ext cx="7145296" cy="194951"/>
            <a:chOff x="700054" y="9663661"/>
            <a:chExt cx="7145296" cy="19495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054" y="9663661"/>
              <a:ext cx="7145296" cy="19495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-752152" y="3368767"/>
            <a:ext cx="2004843" cy="2038409"/>
            <a:chOff x="-752152" y="3368767"/>
            <a:chExt cx="2004843" cy="2038409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660000">
              <a:off x="-1700049" y="2404087"/>
              <a:ext cx="4009686" cy="4076818"/>
            </a:xfrm>
            <a:prstGeom prst="rect">
              <a:avLst/>
            </a:prstGeom>
          </p:spPr>
        </p:pic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660000">
              <a:off x="-752152" y="3368767"/>
              <a:ext cx="2004843" cy="203840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555701" y="10764483"/>
            <a:ext cx="5091429" cy="934352"/>
            <a:chOff x="1555701" y="10764483"/>
            <a:chExt cx="5091429" cy="934352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5701" y="10764483"/>
              <a:ext cx="5091429" cy="9343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8485714" cy="12000000"/>
            <a:chOff x="0" y="0"/>
            <a:chExt cx="8485714" cy="1200000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85714" cy="1200000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440038" y="10134769"/>
            <a:ext cx="1432516" cy="1844002"/>
            <a:chOff x="440038" y="10134769"/>
            <a:chExt cx="1432516" cy="184400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00000">
              <a:off x="-237261" y="9251727"/>
              <a:ext cx="2865032" cy="3688005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800000">
              <a:off x="440038" y="10134769"/>
              <a:ext cx="1432516" cy="184400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00862" y="11052950"/>
            <a:ext cx="343431" cy="948339"/>
            <a:chOff x="1700862" y="11052950"/>
            <a:chExt cx="343431" cy="948339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1538486" y="10588120"/>
              <a:ext cx="686863" cy="1896679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16200000">
              <a:off x="1700862" y="11052950"/>
              <a:ext cx="343431" cy="94833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6999654" y="10385663"/>
            <a:ext cx="1043148" cy="1219458"/>
            <a:chOff x="6999654" y="10385663"/>
            <a:chExt cx="1043148" cy="121945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380000">
              <a:off x="6506450" y="9804304"/>
              <a:ext cx="2086297" cy="2438916"/>
            </a:xfrm>
            <a:prstGeom prst="rect">
              <a:avLst/>
            </a:prstGeom>
          </p:spPr>
        </p:pic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380000">
              <a:off x="6999654" y="10385663"/>
              <a:ext cx="1043148" cy="121945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7791521" y="10601246"/>
            <a:ext cx="796118" cy="325297"/>
            <a:chOff x="7791521" y="10601246"/>
            <a:chExt cx="796118" cy="325297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900000">
              <a:off x="7402309" y="10447444"/>
              <a:ext cx="1592235" cy="650594"/>
            </a:xfrm>
            <a:prstGeom prst="rect">
              <a:avLst/>
            </a:prstGeom>
          </p:spPr>
        </p:pic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rot="900000">
              <a:off x="7791521" y="10601246"/>
              <a:ext cx="796118" cy="325297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06034" y="564829"/>
            <a:ext cx="7317714" cy="10188545"/>
            <a:chOff x="776261" y="819578"/>
            <a:chExt cx="7077208" cy="10188545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-2762343" y="-4274695"/>
              <a:ext cx="14154416" cy="20377091"/>
            </a:xfrm>
            <a:prstGeom prst="rect">
              <a:avLst/>
            </a:prstGeom>
          </p:spPr>
        </p:pic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6261" y="819578"/>
              <a:ext cx="7077208" cy="1018854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6246680" y="5038172"/>
            <a:ext cx="2520017" cy="895872"/>
            <a:chOff x="6605642" y="5692362"/>
            <a:chExt cx="2520017" cy="895872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7940000">
              <a:off x="7417715" y="4880289"/>
              <a:ext cx="895872" cy="2520017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-3660000">
              <a:off x="7629501" y="5314136"/>
              <a:ext cx="447936" cy="126000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306782" y="163232"/>
            <a:ext cx="3327498" cy="2519572"/>
            <a:chOff x="6667714" y="366920"/>
            <a:chExt cx="3145899" cy="2688223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 rot="3120000">
              <a:off x="5167875" y="-904082"/>
              <a:ext cx="6291798" cy="5376446"/>
            </a:xfrm>
            <a:prstGeom prst="rect">
              <a:avLst/>
            </a:prstGeom>
          </p:spPr>
        </p:pic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 rot="3120000">
              <a:off x="6667714" y="366920"/>
              <a:ext cx="3145899" cy="2688223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71598" y="6946022"/>
            <a:ext cx="1025866" cy="325257"/>
            <a:chOff x="-377066" y="7535112"/>
            <a:chExt cx="1025866" cy="325257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 rot="-9480000">
              <a:off x="-377066" y="7535112"/>
              <a:ext cx="1025866" cy="325257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738187" y="5720657"/>
            <a:ext cx="1032060" cy="349576"/>
            <a:chOff x="1039671" y="6663064"/>
            <a:chExt cx="1032060" cy="349576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4274722" y="5619750"/>
            <a:ext cx="1032060" cy="349576"/>
            <a:chOff x="4516844" y="6663064"/>
            <a:chExt cx="1032060" cy="349576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16844" y="6663064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890587" y="7448550"/>
            <a:ext cx="1339147" cy="494250"/>
            <a:chOff x="1039671" y="8074293"/>
            <a:chExt cx="1032060" cy="349576"/>
          </a:xfrm>
        </p:grpSpPr>
        <p:pic>
          <p:nvPicPr>
            <p:cNvPr id="43" name="Object 42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39671" y="8074293"/>
              <a:ext cx="1032060" cy="349576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4253643" y="7219950"/>
            <a:ext cx="1679682" cy="536556"/>
            <a:chOff x="4516844" y="8074293"/>
            <a:chExt cx="1679682" cy="349576"/>
          </a:xfrm>
        </p:grpSpPr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16844" y="8074293"/>
              <a:ext cx="1679682" cy="34957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63027" y="2876550"/>
            <a:ext cx="798791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kern="0" spc="-100" dirty="0">
                <a:solidFill>
                  <a:srgbClr val="EE736F"/>
                </a:solidFill>
                <a:latin typeface="210 YeonggotOTF Regular" pitchFamily="34" charset="0"/>
                <a:cs typeface="210 YeonggotOTF Regular" pitchFamily="34" charset="0"/>
              </a:rPr>
              <a:t>Подготовка наставников Мультикультурной программы первоначальной адаптации</a:t>
            </a:r>
            <a:endParaRPr lang="en-US" sz="4000" dirty="0"/>
          </a:p>
        </p:txBody>
      </p:sp>
      <p:grpSp>
        <p:nvGrpSpPr>
          <p:cNvPr id="1014" name="그룹 1014"/>
          <p:cNvGrpSpPr/>
          <p:nvPr/>
        </p:nvGrpSpPr>
        <p:grpSpPr>
          <a:xfrm>
            <a:off x="2271234" y="2259299"/>
            <a:ext cx="4082054" cy="976662"/>
            <a:chOff x="2271234" y="2259299"/>
            <a:chExt cx="4082054" cy="976662"/>
          </a:xfrm>
        </p:grpSpPr>
        <p:grpSp>
          <p:nvGrpSpPr>
            <p:cNvPr id="1015" name="그룹 1015"/>
            <p:cNvGrpSpPr/>
            <p:nvPr/>
          </p:nvGrpSpPr>
          <p:grpSpPr>
            <a:xfrm>
              <a:off x="2271234" y="2786930"/>
              <a:ext cx="73128" cy="449032"/>
              <a:chOff x="2271234" y="2786930"/>
              <a:chExt cx="73128" cy="449032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271234" y="2786930"/>
                <a:ext cx="73128" cy="44903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3248659" y="2259299"/>
              <a:ext cx="73128" cy="537154"/>
              <a:chOff x="3248659" y="2259299"/>
              <a:chExt cx="73128" cy="537154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248659" y="2259299"/>
                <a:ext cx="73128" cy="537154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6225319" y="2683233"/>
              <a:ext cx="73128" cy="197248"/>
              <a:chOff x="6225319" y="2683233"/>
              <a:chExt cx="73128" cy="197248"/>
            </a:xfrm>
          </p:grpSpPr>
          <p:pic>
            <p:nvPicPr>
              <p:cNvPr id="57" name="Object 56"/>
              <p:cNvPicPr>
                <a:picLocks noChangeAspect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 rot="2400000">
                <a:off x="6225319" y="2683233"/>
                <a:ext cx="73128" cy="197248"/>
              </a:xfrm>
              <a:prstGeom prst="rect">
                <a:avLst/>
              </a:prstGeom>
            </p:spPr>
          </p:pic>
        </p:grpSp>
      </p:grpSp>
      <p:sp>
        <p:nvSpPr>
          <p:cNvPr id="60" name="Object 60"/>
          <p:cNvSpPr txBox="1"/>
          <p:nvPr/>
        </p:nvSpPr>
        <p:spPr>
          <a:xfrm>
            <a:off x="509587" y="5736929"/>
            <a:ext cx="14384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Начало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013568" y="5604192"/>
            <a:ext cx="1511391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</a:rPr>
              <a:t>Адрес</a:t>
            </a:r>
            <a:endParaRPr lang="en-US" sz="1600" dirty="0"/>
          </a:p>
        </p:txBody>
      </p:sp>
      <p:sp>
        <p:nvSpPr>
          <p:cNvPr id="62" name="Object 62"/>
          <p:cNvSpPr txBox="1"/>
          <p:nvPr/>
        </p:nvSpPr>
        <p:spPr>
          <a:xfrm>
            <a:off x="814387" y="7520683"/>
            <a:ext cx="143847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Регистрация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63" name="Object 63"/>
          <p:cNvSpPr txBox="1"/>
          <p:nvPr/>
        </p:nvSpPr>
        <p:spPr>
          <a:xfrm>
            <a:off x="4065043" y="7296150"/>
            <a:ext cx="204438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Gmarket Sans Medium" pitchFamily="34" charset="0"/>
                <a:cs typeface="Gmarket Sans Medium" pitchFamily="34" charset="0"/>
              </a:rPr>
              <a:t>Содержание </a:t>
            </a:r>
            <a:endParaRPr lang="en-US" sz="1600" dirty="0"/>
          </a:p>
        </p:txBody>
      </p:sp>
      <p:sp>
        <p:nvSpPr>
          <p:cNvPr id="64" name="Object 64"/>
          <p:cNvSpPr txBox="1"/>
          <p:nvPr/>
        </p:nvSpPr>
        <p:spPr>
          <a:xfrm>
            <a:off x="1316566" y="2011911"/>
            <a:ext cx="5629620" cy="11035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100" kern="0" spc="-100" dirty="0">
                <a:solidFill>
                  <a:srgbClr val="979387"/>
                </a:solidFill>
                <a:latin typeface="210 YeonggotOTF Regular" pitchFamily="34" charset="0"/>
                <a:cs typeface="210 YeonggotOTF Regular" pitchFamily="34" charset="0"/>
              </a:rPr>
              <a:t>2023년</a:t>
            </a:r>
            <a:endParaRPr lang="en-US" dirty="0"/>
          </a:p>
        </p:txBody>
      </p:sp>
      <p:sp>
        <p:nvSpPr>
          <p:cNvPr id="65" name="Object 65"/>
          <p:cNvSpPr txBox="1"/>
          <p:nvPr/>
        </p:nvSpPr>
        <p:spPr>
          <a:xfrm>
            <a:off x="4259073" y="6140687"/>
            <a:ext cx="45838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6-й этаж компьютерный кабинет </a:t>
            </a:r>
            <a:endParaRPr lang="en-US" dirty="0"/>
          </a:p>
        </p:txBody>
      </p:sp>
      <p:sp>
        <p:nvSpPr>
          <p:cNvPr id="66" name="Object 66"/>
          <p:cNvSpPr txBox="1"/>
          <p:nvPr/>
        </p:nvSpPr>
        <p:spPr>
          <a:xfrm>
            <a:off x="3973376" y="7829550"/>
            <a:ext cx="4526013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Замужним женщинам-иммигрантам </a:t>
            </a:r>
          </a:p>
          <a:p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на ранних этапах адаптации  в Корее предоставляется услуга от наставника Эмоциональная поддержка, методы воспитания детей и др </a:t>
            </a:r>
          </a:p>
          <a:p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моделирование для адаптации.</a:t>
            </a:r>
            <a:endParaRPr lang="en-US" dirty="0"/>
          </a:p>
        </p:txBody>
      </p:sp>
      <p:sp>
        <p:nvSpPr>
          <p:cNvPr id="67" name="Object 67"/>
          <p:cNvSpPr txBox="1"/>
          <p:nvPr/>
        </p:nvSpPr>
        <p:spPr>
          <a:xfrm>
            <a:off x="641303" y="6224940"/>
            <a:ext cx="32231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2023. 2 . 20 (Пн) ~ 2 . 27 (пн)</a:t>
            </a:r>
          </a:p>
          <a:p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14:00~16:00 Всего 5 курсов</a:t>
            </a:r>
            <a:endParaRPr lang="en-US" dirty="0"/>
          </a:p>
        </p:txBody>
      </p:sp>
      <p:sp>
        <p:nvSpPr>
          <p:cNvPr id="68" name="Object 68"/>
          <p:cNvSpPr txBox="1"/>
          <p:nvPr/>
        </p:nvSpPr>
        <p:spPr>
          <a:xfrm>
            <a:off x="814387" y="8134350"/>
            <a:ext cx="270180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4</a:t>
            </a:r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брачных мигрантов </a:t>
            </a:r>
          </a:p>
          <a:p>
            <a:r>
              <a:rPr lang="ru-RU" sz="2000" b="1" kern="0" spc="-1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для наставничества</a:t>
            </a:r>
            <a:endParaRPr lang="en-US" dirty="0"/>
          </a:p>
        </p:txBody>
      </p:sp>
      <p:sp>
        <p:nvSpPr>
          <p:cNvPr id="69" name="Object 69"/>
          <p:cNvSpPr txBox="1"/>
          <p:nvPr/>
        </p:nvSpPr>
        <p:spPr>
          <a:xfrm>
            <a:off x="-628092" y="10202286"/>
            <a:ext cx="947102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8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По вопросам</a:t>
            </a:r>
            <a:r>
              <a:rPr lang="en-US" sz="1800" dirty="0">
                <a:solidFill>
                  <a:srgbClr val="514F4B"/>
                </a:solidFill>
                <a:latin typeface="Gmarket Sans Medium" pitchFamily="34" charset="0"/>
                <a:cs typeface="Gmarket Sans Medium" pitchFamily="34" charset="0"/>
              </a:rPr>
              <a:t> :가족교육팀 신다감 (033)251-8014</a:t>
            </a:r>
            <a:endParaRPr lang="en-US" dirty="0"/>
          </a:p>
        </p:txBody>
      </p:sp>
      <p:grpSp>
        <p:nvGrpSpPr>
          <p:cNvPr id="1018" name="그룹 1018"/>
          <p:cNvGrpSpPr/>
          <p:nvPr/>
        </p:nvGrpSpPr>
        <p:grpSpPr>
          <a:xfrm>
            <a:off x="687451" y="5086350"/>
            <a:ext cx="7145296" cy="194951"/>
            <a:chOff x="687451" y="6000000"/>
            <a:chExt cx="7145296" cy="194951"/>
          </a:xfrm>
        </p:grpSpPr>
        <p:pic>
          <p:nvPicPr>
            <p:cNvPr id="71" name="Object 70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87451" y="6000000"/>
              <a:ext cx="7145296" cy="194951"/>
            </a:xfrm>
            <a:prstGeom prst="rect">
              <a:avLst/>
            </a:prstGeom>
          </p:spPr>
        </p:pic>
      </p:grpSp>
      <p:grpSp>
        <p:nvGrpSpPr>
          <p:cNvPr id="1019" name="그룹 1019"/>
          <p:cNvGrpSpPr/>
          <p:nvPr/>
        </p:nvGrpSpPr>
        <p:grpSpPr>
          <a:xfrm>
            <a:off x="700054" y="9844399"/>
            <a:ext cx="7145296" cy="194951"/>
            <a:chOff x="700054" y="9663661"/>
            <a:chExt cx="7145296" cy="194951"/>
          </a:xfrm>
        </p:grpSpPr>
        <p:pic>
          <p:nvPicPr>
            <p:cNvPr id="74" name="Object 73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00054" y="9663661"/>
              <a:ext cx="7145296" cy="194951"/>
            </a:xfrm>
            <a:prstGeom prst="rect">
              <a:avLst/>
            </a:prstGeom>
          </p:spPr>
        </p:pic>
      </p:grpSp>
      <p:grpSp>
        <p:nvGrpSpPr>
          <p:cNvPr id="1020" name="그룹 1020"/>
          <p:cNvGrpSpPr/>
          <p:nvPr/>
        </p:nvGrpSpPr>
        <p:grpSpPr>
          <a:xfrm>
            <a:off x="-685361" y="735238"/>
            <a:ext cx="3143987" cy="3760454"/>
            <a:chOff x="-1695946" y="2361473"/>
            <a:chExt cx="3563021" cy="4076818"/>
          </a:xfrm>
        </p:grpSpPr>
        <p:pic>
          <p:nvPicPr>
            <p:cNvPr id="77" name="Object 7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 rot="660000">
              <a:off x="-1695946" y="2361473"/>
              <a:ext cx="3563021" cy="4076818"/>
            </a:xfrm>
            <a:prstGeom prst="rect">
              <a:avLst/>
            </a:prstGeom>
          </p:spPr>
        </p:pic>
        <p:pic>
          <p:nvPicPr>
            <p:cNvPr id="78" name="Object 7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 rot="660000">
              <a:off x="-752152" y="3368767"/>
              <a:ext cx="2004843" cy="2038409"/>
            </a:xfrm>
            <a:prstGeom prst="rect">
              <a:avLst/>
            </a:prstGeom>
          </p:spPr>
        </p:pic>
      </p:grpSp>
      <p:grpSp>
        <p:nvGrpSpPr>
          <p:cNvPr id="1021" name="그룹 1021"/>
          <p:cNvGrpSpPr/>
          <p:nvPr/>
        </p:nvGrpSpPr>
        <p:grpSpPr>
          <a:xfrm>
            <a:off x="1574986" y="10873483"/>
            <a:ext cx="5091429" cy="934352"/>
            <a:chOff x="1555701" y="10764483"/>
            <a:chExt cx="5091429" cy="934352"/>
          </a:xfrm>
        </p:grpSpPr>
        <p:pic>
          <p:nvPicPr>
            <p:cNvPr id="81" name="Object 80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5701" y="10764483"/>
              <a:ext cx="5091429" cy="934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818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130</Words>
  <Application>Microsoft Office PowerPoint</Application>
  <PresentationFormat>사용자 지정</PresentationFormat>
  <Paragraphs>28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210 YeonggotOTF Regular</vt:lpstr>
      <vt:lpstr>Gmarket Sans Medium</vt:lpstr>
      <vt:lpstr>Arial</vt:lpstr>
      <vt:lpstr>Calibri</vt:lpstr>
      <vt:lpstr>Office Theme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5</cp:revision>
  <dcterms:created xsi:type="dcterms:W3CDTF">2023-02-17T10:37:26Z</dcterms:created>
  <dcterms:modified xsi:type="dcterms:W3CDTF">2023-02-17T07:49:15Z</dcterms:modified>
</cp:coreProperties>
</file>